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7.xml" ContentType="application/vnd.openxmlformats-officedocument.theme+xml"/>
  <Override PartName="/ppt/slideLayouts/slideLayout64.xml" ContentType="application/vnd.openxmlformats-officedocument.presentationml.slideLayout+xml"/>
  <Override PartName="/ppt/theme/theme1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9.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0.xml" ContentType="application/vnd.openxmlformats-officedocument.theme+xml"/>
  <Override PartName="/ppt/slideLayouts/slideLayout111.xml" ContentType="application/vnd.openxmlformats-officedocument.presentationml.slideLayout+xml"/>
  <Override PartName="/ppt/theme/theme2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Lst>
  <p:notesMasterIdLst>
    <p:notesMasterId r:id="rId35"/>
  </p:notesMasterIdLst>
  <p:handoutMasterIdLst>
    <p:handoutMasterId r:id="rId36"/>
  </p:handoutMasterIdLst>
  <p:sldIdLst>
    <p:sldId id="2224" r:id="rId26"/>
    <p:sldId id="2226" r:id="rId27"/>
    <p:sldId id="2227" r:id="rId28"/>
    <p:sldId id="332" r:id="rId29"/>
    <p:sldId id="333" r:id="rId30"/>
    <p:sldId id="288" r:id="rId31"/>
    <p:sldId id="2193" r:id="rId32"/>
    <p:sldId id="2253" r:id="rId33"/>
    <p:sldId id="2252" r:id="rId34"/>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65" d="100"/>
          <a:sy n="65" d="100"/>
        </p:scale>
        <p:origin x="27" y="36"/>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10/8/2018 11:17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10/8/2018 11:14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10/8/2018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10/8/2018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//additional narrative on AI in Ethics: https://news.microsoft.com/futurecomputed/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 bridge to Microsoft Mission slide, see appendix</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Speaker can fill 20 seconds or 5 minutes according to preference. </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a:t>
            </a:r>
            <a:r>
              <a:rPr lang="en-US" dirty="0" err="1"/>
              <a:t>profesionally</a:t>
            </a:r>
            <a:endParaRPr lang="en-US" dirty="0"/>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10/8/2018 11:14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what does this all mean to you as a developer? It’s means that Microsoft has already created the “building blocks” for you to work with AI.</a:t>
            </a:r>
          </a:p>
          <a:p>
            <a:pPr lvl="0"/>
            <a:endParaRPr lang="en-US" dirty="0"/>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For example: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b="0" dirty="0"/>
              <a:t>With Cognitive Services, you can</a:t>
            </a:r>
            <a:r>
              <a:rPr lang="en-US" b="0" baseline="0" dirty="0"/>
              <a:t> leverage pre-built </a:t>
            </a:r>
            <a:r>
              <a:rPr lang="en-US" sz="900" b="0" i="0" kern="1200" dirty="0">
                <a:solidFill>
                  <a:schemeClr val="tx1"/>
                </a:solidFill>
                <a:effectLst/>
                <a:latin typeface="Segoe UI Light" pitchFamily="34" charset="0"/>
                <a:ea typeface="+mn-ea"/>
                <a:cs typeface="+mn-cs"/>
              </a:rPr>
              <a:t>intelligent algorithms to see, hear, speak, understand, and interpret users’ needs through natural methods of communication.</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b="0" i="0" kern="1200" dirty="0">
                <a:solidFill>
                  <a:schemeClr val="tx1"/>
                </a:solidFill>
                <a:effectLst/>
                <a:latin typeface="Segoe UI Light" pitchFamily="34" charset="0"/>
                <a:ea typeface="+mn-ea"/>
                <a:cs typeface="+mn-cs"/>
              </a:rPr>
              <a:t>With an </a:t>
            </a:r>
            <a:r>
              <a:rPr lang="en-US" sz="900" b="0" i="0" kern="1200" baseline="0" dirty="0">
                <a:solidFill>
                  <a:schemeClr val="tx1"/>
                </a:solidFill>
                <a:effectLst/>
                <a:latin typeface="Segoe UI Light" pitchFamily="34" charset="0"/>
                <a:ea typeface="+mn-ea"/>
                <a:cs typeface="+mn-cs"/>
              </a:rPr>
              <a:t>intelligent back end like </a:t>
            </a:r>
            <a:r>
              <a:rPr lang="en-US" sz="900" b="0" i="0" kern="1200" dirty="0">
                <a:solidFill>
                  <a:schemeClr val="tx1"/>
                </a:solidFill>
                <a:effectLst/>
                <a:latin typeface="Segoe UI Light" pitchFamily="34" charset="0"/>
                <a:ea typeface="+mn-ea"/>
                <a:cs typeface="+mn-cs"/>
              </a:rPr>
              <a:t>Language Understanding Intelligent Service (LUIS) and the Bot Framework, you can build, connect, deploy, and manage conversational AI for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intelligent bots with Azure Bot Service to interact naturally with users on websites</a:t>
            </a:r>
            <a:r>
              <a:rPr lang="en-US" sz="900" b="0" i="0" kern="1200" baseline="0" dirty="0">
                <a:solidFill>
                  <a:schemeClr val="tx1"/>
                </a:solidFill>
                <a:effectLst/>
                <a:latin typeface="Segoe UI Light" pitchFamily="34" charset="0"/>
                <a:ea typeface="+mn-ea"/>
                <a:cs typeface="+mn-cs"/>
              </a:rPr>
              <a:t> and in</a:t>
            </a:r>
            <a:r>
              <a:rPr lang="en-US" sz="900" b="0" i="0" kern="1200" dirty="0">
                <a:solidFill>
                  <a:schemeClr val="tx1"/>
                </a:solidFill>
                <a:effectLst/>
                <a:latin typeface="Segoe UI Light" pitchFamily="34" charset="0"/>
                <a:ea typeface="+mn-ea"/>
                <a:cs typeface="+mn-cs"/>
              </a:rPr>
              <a:t> apps.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b="0" i="0" kern="1200" dirty="0">
                <a:solidFill>
                  <a:schemeClr val="tx1"/>
                </a:solidFill>
                <a:effectLst/>
                <a:latin typeface="Segoe UI Light" pitchFamily="34" charset="0"/>
                <a:ea typeface="+mn-ea"/>
                <a:cs typeface="+mn-cs"/>
              </a:rPr>
              <a:t>LUIS allows you to recognize meaning </a:t>
            </a:r>
            <a:r>
              <a:rPr lang="en-US" sz="900" b="0" i="0" kern="1200" dirty="0" err="1">
                <a:solidFill>
                  <a:schemeClr val="tx1"/>
                </a:solidFill>
                <a:effectLst/>
                <a:latin typeface="Segoe UI Light" pitchFamily="34" charset="0"/>
                <a:ea typeface="+mn-ea"/>
                <a:cs typeface="+mn-cs"/>
              </a:rPr>
              <a:t>fron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matural</a:t>
            </a:r>
            <a:r>
              <a:rPr lang="en-US" sz="900" b="0" i="0" kern="1200" dirty="0">
                <a:solidFill>
                  <a:schemeClr val="tx1"/>
                </a:solidFill>
                <a:effectLst/>
                <a:latin typeface="Segoe UI Light" pitchFamily="34" charset="0"/>
                <a:ea typeface="+mn-ea"/>
                <a:cs typeface="+mn-cs"/>
              </a:rPr>
              <a:t> language so users can use natural language to interact with your apps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t>
            </a:r>
            <a:r>
              <a:rPr lang="en-US" dirty="0" err="1"/>
              <a:t>algoritms</a:t>
            </a:r>
            <a:r>
              <a:rPr lang="en-US" dirty="0"/>
              <a:t>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[Ad-lib with 1-2 more </a:t>
            </a:r>
            <a:r>
              <a:rPr lang="en-US" dirty="0" err="1"/>
              <a:t>inutes</a:t>
            </a:r>
            <a:r>
              <a:rPr lang="en-US" dirty="0"/>
              <a:t>; share your personal favorite or recent project integrating them]</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10/8/2018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a hack and that means you have limited time. Here’s a handy flowchart for picking the right AI tool for your goals.  </a:t>
            </a:r>
          </a:p>
          <a:p>
            <a:endParaRPr lang="en-US" dirty="0"/>
          </a:p>
          <a:p>
            <a:r>
              <a:rPr lang="en-US" dirty="0"/>
              <a:t>It ultimately comes down to two choices:</a:t>
            </a:r>
          </a:p>
          <a:p>
            <a:pPr marL="228600" indent="-228600">
              <a:buFont typeface="+mj-lt"/>
              <a:buAutoNum type="arabicPeriod"/>
            </a:pPr>
            <a:r>
              <a:rPr lang="en-US" dirty="0"/>
              <a:t>Do you want to build your own model?</a:t>
            </a:r>
          </a:p>
          <a:p>
            <a:pPr marL="228600" indent="-228600">
              <a:buFont typeface="+mj-lt"/>
              <a:buAutoNum type="arabicPeriod"/>
            </a:pPr>
            <a:r>
              <a:rPr lang="en-US" dirty="0"/>
              <a:t>How much code do you want to write?</a:t>
            </a:r>
          </a:p>
          <a:p>
            <a:pPr marL="228600" indent="-228600">
              <a:buFont typeface="+mj-lt"/>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Our Microsoft mentors here can also help get your pointed in the right direction. </a:t>
            </a:r>
          </a:p>
          <a:p>
            <a:pPr marL="0" indent="0">
              <a:buFont typeface="+mj-lt"/>
              <a:buNone/>
            </a:pPr>
            <a:endParaRPr lang="en-US" dirty="0"/>
          </a:p>
          <a:p>
            <a:pPr marL="0" indent="0">
              <a:buFont typeface="+mj-lt"/>
              <a:buNone/>
            </a:pPr>
            <a:r>
              <a:rPr lang="en-US" dirty="0"/>
              <a:t>//pause to make sure audience has enough time to scan the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10/8/2018 11:14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79749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eg"/><Relationship Id="rId1" Type="http://schemas.openxmlformats.org/officeDocument/2006/relationships/slideMaster" Target="../slideMasters/slideMaster2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8.jpg"/><Relationship Id="rId1" Type="http://schemas.openxmlformats.org/officeDocument/2006/relationships/slideMaster" Target="../slideMasters/slideMaster2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1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16.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3.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4.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image" Target="../media/image18.jp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1.xml"/><Relationship Id="rId1" Type="http://schemas.openxmlformats.org/officeDocument/2006/relationships/slideLayout" Target="../slideLayouts/slideLayout11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image" Target="../media/image24.emf"/><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theme" Target="../theme/theme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4">
            <a:extLst>
              <a:ext uri="{28A0092B-C50C-407E-A947-70E740481C1C}">
                <a14:useLocalDpi xmlns:a14="http://schemas.microsoft.com/office/drawing/2010/main" val="0"/>
              </a:ext>
            </a:extLst>
          </a:blip>
          <a:srcRect l="58026" t="48979" r="3041" b="4736"/>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5" r:id="rId30"/>
    <p:sldLayoutId id="2147486026" r:id="rId31"/>
    <p:sldLayoutId id="2147486027" r:id="rId32"/>
    <p:sldLayoutId id="2147486028" r:id="rId33"/>
    <p:sldLayoutId id="2147486030" r:id="rId34"/>
    <p:sldLayoutId id="2147486031" r:id="rId35"/>
    <p:sldLayoutId id="2147486032" r:id="rId36"/>
    <p:sldLayoutId id="2147486033" r:id="rId37"/>
    <p:sldLayoutId id="2147486034" r:id="rId38"/>
    <p:sldLayoutId id="2147486035" r:id="rId39"/>
    <p:sldLayoutId id="2147486036" r:id="rId40"/>
    <p:sldLayoutId id="2147486037" r:id="rId41"/>
    <p:sldLayoutId id="2147486038" r:id="rId42"/>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5"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31.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6.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9.xml"/><Relationship Id="rId1" Type="http://schemas.openxmlformats.org/officeDocument/2006/relationships/tags" Target="../tags/tag6.xml"/><Relationship Id="rId4" Type="http://schemas.openxmlformats.org/officeDocument/2006/relationships/image" Target="../media/image37.jp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a:alphaModFix amt="4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a:alphaModFix amt="4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a:extLst>
                <a:ext uri="{28A0092B-C50C-407E-A947-70E740481C1C}">
                  <a14:useLocalDpi xmlns:a14="http://schemas.microsoft.com/office/drawing/2010/main" val="0"/>
                </a:ext>
              </a:extLst>
            </a:blip>
            <a:srcRect l="21271" t="7864" r="11285" b="13363"/>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a:srcRect l="467" t="1587" r="584"/>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at a hack. What should I use?</a:t>
            </a:r>
          </a:p>
        </p:txBody>
      </p:sp>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What engine(s) do </a:t>
            </a:r>
            <a:br>
              <a:rPr lang="en-US" sz="1599" dirty="0">
                <a:solidFill>
                  <a:srgbClr val="D83B01"/>
                </a:solidFill>
                <a:latin typeface="Segoe UI Semibold" panose="020B0702040204020203" pitchFamily="34" charset="0"/>
                <a:cs typeface="Segoe UI Semilight" charset="0"/>
              </a:rPr>
            </a:br>
            <a:r>
              <a:rPr lang="en-US" sz="1599" dirty="0">
                <a:solidFill>
                  <a:srgbClr val="D83B01"/>
                </a:solidFill>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infopath/2007/PartnerControls"/>
    <ds:schemaRef ds:uri="12239fb0-26c0-4a37-b790-6c81fba9d0fc"/>
    <ds:schemaRef ds:uri="http://purl.org/dc/terms/"/>
    <ds:schemaRef ds:uri="16dc66bd-df5a-4495-a5c9-5e296f49988a"/>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18862</TotalTime>
  <Words>2195</Words>
  <Application>Microsoft Office PowerPoint</Application>
  <PresentationFormat>Custom</PresentationFormat>
  <Paragraphs>219</Paragraphs>
  <Slides>9</Slides>
  <Notes>9</Notes>
  <HiddenSlides>0</HiddenSlides>
  <MMClips>0</MMClips>
  <ScaleCrop>false</ScaleCrop>
  <HeadingPairs>
    <vt:vector size="6" baseType="variant">
      <vt:variant>
        <vt:lpstr>Fonts Used</vt:lpstr>
      </vt:variant>
      <vt:variant>
        <vt:i4>10</vt:i4>
      </vt:variant>
      <vt:variant>
        <vt:lpstr>Theme</vt:lpstr>
      </vt:variant>
      <vt:variant>
        <vt:i4>22</vt:i4>
      </vt:variant>
      <vt:variant>
        <vt:lpstr>Slide Titles</vt:lpstr>
      </vt:variant>
      <vt:variant>
        <vt:i4>9</vt:i4>
      </vt:variant>
    </vt:vector>
  </HeadingPairs>
  <TitlesOfParts>
    <vt:vector size="41" baseType="lpstr">
      <vt:lpstr>MS PGothic</vt:lpstr>
      <vt:lpstr>MS PGothic</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PowerPoint Presentation</vt:lpstr>
      <vt:lpstr>PowerPoint Presentation</vt:lpstr>
      <vt:lpstr>PowerPoint Presentation</vt:lpstr>
      <vt:lpstr>Demystifying machine learning</vt:lpstr>
      <vt:lpstr>How to create a predictive ML model</vt:lpstr>
      <vt:lpstr>PowerPoint Presentation</vt:lpstr>
      <vt:lpstr>Microsoft AI for Good</vt:lpstr>
      <vt:lpstr>Microsoft AI Platform</vt:lpstr>
      <vt:lpstr>I’m at a hack. What should I use?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1128</cp:revision>
  <cp:lastPrinted>2018-04-16T15:48:13Z</cp:lastPrinted>
  <dcterms:created xsi:type="dcterms:W3CDTF">2017-04-03T03:45:43Z</dcterms:created>
  <dcterms:modified xsi:type="dcterms:W3CDTF">2018-10-09T17:24:46Z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